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istics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0"/>
            <a:ext cx="587959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60720" y="0"/>
            <a:ext cx="1097280" cy="6858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9AD2DA"/>
                </a:solidFill>
                <a:latin typeface="Aptos"/>
              </a:rPr>
              <a:t>PORTFÓLIO EXECUTIVO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53035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MARCOS
FREITAS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43200"/>
            <a:ext cx="493776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ptos"/>
              </a:rPr>
              <a:t>Estratégia, operação e resultados em ambientes de alta complexidade.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977639"/>
            <a:ext cx="47548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D7E4ED"/>
                </a:solidFill>
                <a:latin typeface="Aptos"/>
              </a:rPr>
              <a:t>Logística • Supply Chain • Transportes • Operações • Frota • PCP/PCM • Negócios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PERFIL EXECUTIVO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Visão sistêmica de negócio, da estratégia à execução.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02</a:t>
            </a:r>
          </a:p>
        </p:txBody>
      </p:sp>
      <p:pic>
        <p:nvPicPr>
          <p:cNvPr id="5" name="Picture 4" descr="fleet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2280" y="1508760"/>
            <a:ext cx="4663440" cy="26060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3232" y="1554480"/>
            <a:ext cx="539496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7365D"/>
                </a:solidFill>
                <a:latin typeface="Aptos"/>
              </a:rPr>
              <a:t>25+ anos de experiência em gestão operacional, logística e transportes, com 10 anos de atuação internacional.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063240"/>
            <a:ext cx="53949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3303D"/>
                </a:solidFill>
                <a:latin typeface="Aptos"/>
              </a:rPr>
              <a:t>Estruturação, otimização e escalabilidade de operações complexas, conectando pessoas, processos, tecnologia, ativos e indicadores.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12280" y="4434840"/>
            <a:ext cx="1417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17365D"/>
                </a:solidFill>
                <a:latin typeface="Aptos"/>
              </a:rPr>
              <a:t>250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4873752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5F707E"/>
                </a:solidFill>
                <a:latin typeface="Aptos"/>
              </a:rPr>
              <a:t>diretos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5048" y="4434840"/>
            <a:ext cx="1417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17365D"/>
                </a:solidFill>
                <a:latin typeface="Aptos"/>
              </a:rPr>
              <a:t>8.000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5048" y="4873752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5F707E"/>
                </a:solidFill>
                <a:latin typeface="Aptos"/>
              </a:rPr>
              <a:t>indiretos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57816" y="4434840"/>
            <a:ext cx="1417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500" b="1">
                <a:solidFill>
                  <a:srgbClr val="17365D"/>
                </a:solidFill>
                <a:latin typeface="Aptos"/>
              </a:rPr>
              <a:t>122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57816" y="4873752"/>
            <a:ext cx="1417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5F707E"/>
                </a:solidFill>
                <a:latin typeface="Aptos"/>
              </a:rPr>
              <a:t>filiais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OPERAÇÕES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Logística, Transportes e CDs/Hubs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03</a:t>
            </a:r>
          </a:p>
        </p:txBody>
      </p:sp>
      <p:pic>
        <p:nvPicPr>
          <p:cNvPr id="5" name="Picture 4" descr="logistics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508760"/>
            <a:ext cx="5074920" cy="28529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72200" y="1600200"/>
            <a:ext cx="5212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7365D"/>
                </a:solidFill>
                <a:latin typeface="Aptos"/>
              </a:rPr>
              <a:t>OPERAÇÃO END-TO-END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2148840"/>
            <a:ext cx="5074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Inbound, armazenagem, Picking, Packing, Cross-Docking e Outbound.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2770632"/>
            <a:ext cx="5074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Planejamento de cargas, coletas, entregas, transferências e roteirização.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3392424"/>
            <a:ext cx="5074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Capacidade, layout, docas, pátios, estoques, acuracidade e Slotting.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72200" y="4014216"/>
            <a:ext cx="50749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Frota própria/terceirizada, transportadoras, fretes, contratos e SLAs.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754880"/>
            <a:ext cx="91440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OTIF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10512" y="4754880"/>
            <a:ext cx="91440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SLA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43784" y="4754880"/>
            <a:ext cx="91440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Lead Time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77055" y="4754880"/>
            <a:ext cx="91440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Fill Rate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910327" y="4754880"/>
            <a:ext cx="91440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Custo/km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ATIVOS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Gestão e Manutenção de Frotas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04</a:t>
            </a:r>
          </a:p>
        </p:txBody>
      </p:sp>
      <p:pic>
        <p:nvPicPr>
          <p:cNvPr id="5" name="Picture 4" descr="fleet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417320"/>
            <a:ext cx="4846320" cy="2724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150876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7365D"/>
                </a:solidFill>
                <a:latin typeface="Aptos"/>
              </a:rPr>
              <a:t>Disponibilidade não é suficiente. O ativo precisa gerar produtividade.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31720"/>
            <a:ext cx="539496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Dimensionamento, aquisição, locação, renovação e substituição.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044952"/>
            <a:ext cx="539496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Preventiva, preditiva e corretiva; oficinas, fornecedores, pneus e combustível.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758183"/>
            <a:ext cx="539496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TCO, telemetria, rastreamento, documentação, segurança e performance.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892040"/>
            <a:ext cx="82296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MTBF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664208" y="4892040"/>
            <a:ext cx="82296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MTTR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96896" y="4892040"/>
            <a:ext cx="82296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Disponibilidade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29584" y="4892040"/>
            <a:ext cx="82296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Custo/km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62272" y="4892040"/>
            <a:ext cx="82296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Km/l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94959" y="4892040"/>
            <a:ext cx="822960" cy="384048"/>
          </a:xfrm>
          <a:prstGeom prst="roundRect">
            <a:avLst/>
          </a:prstGeom>
          <a:solidFill>
            <a:srgbClr val="F2F6F8"/>
          </a:solidFill>
          <a:ln>
            <a:solidFill>
              <a:srgbClr val="F2F6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1F6D7A"/>
                </a:solidFill>
              </a:rPr>
              <a:t>TCO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PLANEJAMENTO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PCP e PCM: capacidade, confiabilidade e continuidade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05</a:t>
            </a:r>
          </a:p>
        </p:txBody>
      </p:sp>
      <p:pic>
        <p:nvPicPr>
          <p:cNvPr id="5" name="Picture 4" descr="factory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63040"/>
            <a:ext cx="4983480" cy="2798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80760" y="155448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6D7A"/>
                </a:solidFill>
                <a:latin typeface="Aptos"/>
              </a:rPr>
              <a:t>PCP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32520" y="155448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6D7A"/>
                </a:solidFill>
                <a:latin typeface="Aptos"/>
              </a:rPr>
              <a:t>PCM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0760" y="1965960"/>
            <a:ext cx="233172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Forecast
Capacidade e sequenciamento
MRP e estoques
Lead Time e Backlog
OEE e produtividade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965960"/>
            <a:ext cx="242316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Preventiva / Preditiva / Corretiva
Ordens de serviço
Backlog e criticidade
TPM / RCM / FMEA
MTBF e MTTR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0760" y="4572000"/>
            <a:ext cx="5074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7365D"/>
                </a:solidFill>
                <a:latin typeface="Aptos"/>
              </a:rPr>
              <a:t>Integração PCP + PCM = maior previsibilidade, disponibilidade e aderência ao plano.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NEGÓCIOS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Gestão de Unidades, Comercial e Suprimentos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06</a:t>
            </a:r>
          </a:p>
        </p:txBody>
      </p:sp>
      <p:pic>
        <p:nvPicPr>
          <p:cNvPr id="5" name="Picture 4" descr="executive_vis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17320"/>
            <a:ext cx="4251960" cy="2834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7800" y="1554480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6D7A"/>
                </a:solidFill>
                <a:latin typeface="Aptos"/>
              </a:rPr>
              <a:t>UNIDADES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2011680"/>
            <a:ext cx="18288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P&amp;L • Receita • Margem • EBITDA
Budget • Forecast • CAPEX/OPEX
Governança e rentabilidade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1554480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6D7A"/>
                </a:solidFill>
                <a:latin typeface="Aptos"/>
              </a:rPr>
              <a:t>COMERCIAL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2011680"/>
            <a:ext cx="18288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Novos negócios • Pricing
Cost-to-Serve • Contratos
Retenção e expansão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2600" y="1554480"/>
            <a:ext cx="1874519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1F6D7A"/>
                </a:solidFill>
                <a:latin typeface="Aptos"/>
              </a:rPr>
              <a:t>SUPRIMENTOS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72600" y="2011680"/>
            <a:ext cx="1828800" cy="2057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Strategic Sourcing • Procurement
Saving • TCO • PPV
Fornecedores e abastecimento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66344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Decisão executiva baseada em margem, capacidade operacional, risco, nível de serviço e retorno.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PROJETOS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Obras, Projetos e Operações Logísticas de Apoio Offshore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07</a:t>
            </a:r>
          </a:p>
        </p:txBody>
      </p:sp>
      <p:pic>
        <p:nvPicPr>
          <p:cNvPr id="5" name="Picture 4" descr="offshore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417320"/>
            <a:ext cx="4983480" cy="2798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160020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Escopo, cronograma, custos, CAPEX/OPEX e fornecedores.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Materiais, equipamentos, cargas, passageiros, granéis e combustíveis.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97180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Bases logísticas, transporte terrestre, rastreabilidade, contingência e SLAs.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657600"/>
            <a:ext cx="5303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23303D"/>
                </a:solidFill>
                <a:latin typeface="Aptos"/>
              </a:rPr>
              <a:t>•  Integração entre Operações, Logística, Suprimentos, Manutenção e Financeiro.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9AD2DA"/>
                </a:solidFill>
                <a:latin typeface="Aptos"/>
              </a:rPr>
              <a:t>LIDERANÇA &amp; TECNOLOGIA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822960"/>
            <a:ext cx="106984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Pessoas + Processos + Sistemas + Dados + Indicadores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417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250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331720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C8DAE6"/>
                </a:solidFill>
                <a:latin typeface="Aptos"/>
              </a:rPr>
              <a:t>gestão direta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3160" y="1874519"/>
            <a:ext cx="1417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8.000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23160" y="2331720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C8DAE6"/>
                </a:solidFill>
                <a:latin typeface="Aptos"/>
              </a:rPr>
              <a:t>gestão indireta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69080" y="1874519"/>
            <a:ext cx="1417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>
                <a:solidFill>
                  <a:srgbClr val="FFFFFF"/>
                </a:solidFill>
                <a:latin typeface="Aptos"/>
              </a:rPr>
              <a:t>122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69080" y="2331720"/>
            <a:ext cx="1417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C8DAE6"/>
                </a:solidFill>
                <a:latin typeface="Aptos"/>
              </a:rPr>
              <a:t>filiais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971800"/>
            <a:ext cx="46634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Liderança multidisciplinar, desenvolvimento de gestores, metas, KPIs, accountability, sucessão, gestão da mudança e execução disciplinada.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89320" y="1828800"/>
            <a:ext cx="1508760" cy="960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989320" y="1993392"/>
            <a:ext cx="1508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ERP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89320" y="2359152"/>
            <a:ext cx="15087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5F707E"/>
                </a:solidFill>
                <a:latin typeface="Aptos"/>
              </a:rPr>
              <a:t>Integração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26679" y="1828800"/>
            <a:ext cx="1508760" cy="960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26679" y="1993392"/>
            <a:ext cx="1508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WMS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679" y="2359152"/>
            <a:ext cx="15087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5F707E"/>
                </a:solidFill>
                <a:latin typeface="Aptos"/>
              </a:rPr>
              <a:t>Armazéns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464040" y="1828800"/>
            <a:ext cx="1508760" cy="960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64040" y="1993392"/>
            <a:ext cx="1508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TMS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64040" y="2359152"/>
            <a:ext cx="15087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5F707E"/>
                </a:solidFill>
                <a:latin typeface="Aptos"/>
              </a:rPr>
              <a:t>Transportes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9320" y="3063240"/>
            <a:ext cx="1508760" cy="960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89320" y="3227832"/>
            <a:ext cx="1508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CMMS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89320" y="3593592"/>
            <a:ext cx="15087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5F707E"/>
                </a:solidFill>
                <a:latin typeface="Aptos"/>
              </a:rPr>
              <a:t>Manutenção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26679" y="3063240"/>
            <a:ext cx="1508760" cy="960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26679" y="3227832"/>
            <a:ext cx="1508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BI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26679" y="3593592"/>
            <a:ext cx="15087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5F707E"/>
                </a:solidFill>
                <a:latin typeface="Aptos"/>
              </a:rPr>
              <a:t>Indicadores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464040" y="3063240"/>
            <a:ext cx="1508760" cy="960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464040" y="3227832"/>
            <a:ext cx="15087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>
                <a:solidFill>
                  <a:srgbClr val="17365D"/>
                </a:solidFill>
                <a:latin typeface="Aptos"/>
              </a:rPr>
              <a:t>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64040" y="3593592"/>
            <a:ext cx="15087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1">
                <a:solidFill>
                  <a:srgbClr val="5F707E"/>
                </a:solidFill>
                <a:latin typeface="Aptos"/>
              </a:rPr>
              <a:t>Automação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CASES &amp; RESULTADOS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Transformação operacional orientada a resultado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09</a:t>
            </a:r>
          </a:p>
        </p:txBody>
      </p:sp>
      <p:pic>
        <p:nvPicPr>
          <p:cNvPr id="5" name="Picture 4" descr="logistics_16x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17320"/>
            <a:ext cx="4160520" cy="23408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7800" y="148132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>
                <a:solidFill>
                  <a:srgbClr val="1F6D7A"/>
                </a:solidFill>
                <a:latin typeface="Aptos"/>
              </a:rPr>
              <a:t>CASE | REESTRUTURAÇÃO DA MALHA LOGÍSTICA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1965960"/>
            <a:ext cx="5669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23303D"/>
                </a:solidFill>
                <a:latin typeface="Aptos"/>
              </a:rPr>
              <a:t>Diagnóstico de ineficiências operacionais, revisão da malha, renegociação de contratos defasados e implantação de tecnologias modernas de gestão.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257800" y="3657600"/>
            <a:ext cx="2011680" cy="1234440"/>
          </a:xfrm>
          <a:prstGeom prst="round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257800" y="3858768"/>
            <a:ext cx="201168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ptos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57800" y="4343400"/>
            <a:ext cx="2011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D2E2EB"/>
                </a:solidFill>
                <a:latin typeface="Aptos"/>
              </a:rPr>
              <a:t>lucratividade em 2025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43800" y="3703320"/>
            <a:ext cx="347472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Alavancas
• contratos e custos
• tecnologia e indicadores
• produtividade e utilização de ativos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160520"/>
            <a:ext cx="4023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17365D"/>
                </a:solidFill>
                <a:latin typeface="Aptos"/>
              </a:rPr>
              <a:t>Diagnóstico  →  Redesenho  →  Execução  →  Governança  →  Resultado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FORMAÇÃO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Base acadêmica e desenvolvimento executivo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554480"/>
            <a:ext cx="5120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F6D7A"/>
                </a:solidFill>
                <a:latin typeface="Aptos"/>
              </a:rPr>
              <a:t>FORMAÇÃO ACADÊMICA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Administração de Empresas — Faculdades IDEPE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24328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Engenharia de Produção — UNINOVE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191256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Gestão da Distribuição e Logística — ISEG/IDEF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3758183"/>
            <a:ext cx="51206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•  Logística Empresarial e Supply Chain — UNINOVE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554480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1F6D7A"/>
                </a:solidFill>
                <a:latin typeface="Aptos"/>
              </a:rPr>
              <a:t>DESENVOLVIMENTO EXECUTIVO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057400"/>
            <a:ext cx="47091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23303D"/>
                </a:solidFill>
                <a:latin typeface="Aptos"/>
              </a:rPr>
              <a:t>FGV
Gestão de Custos, Pessoas, Balanced Scorecard, Estratégia, Sustentabilidade e Tecnologia.
Fundação COGE / CIT
Logística, Transportes, Planejamento, Indicadores, Gestão de Frotas, Custos e Manutenção.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6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400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9AD2DA"/>
                </a:solidFill>
                <a:latin typeface="Aptos"/>
              </a:rPr>
              <a:t>VISÃO EXECUTIVA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6070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Aptos"/>
              </a:rPr>
              <a:t>Supply Chain End-to-End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Fornecedor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47672" y="2999232"/>
            <a:ext cx="29260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9AD2DA"/>
                </a:solidFill>
                <a:latin typeface="Aptos"/>
              </a:rP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21992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21992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Compras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5304" y="2999232"/>
            <a:ext cx="29260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9AD2DA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9624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9624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Estoques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02936" y="2999232"/>
            <a:ext cx="29260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9AD2DA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77256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77256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Operações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0568" y="2999232"/>
            <a:ext cx="29260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9AD2DA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04888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04888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Logística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2999232"/>
            <a:ext cx="29260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9AD2DA"/>
                </a:solidFill>
                <a:latin typeface="Aptos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732520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732520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Transportes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85832" y="2999232"/>
            <a:ext cx="292608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9AD2DA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360152" y="2788920"/>
            <a:ext cx="1371600" cy="685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360152" y="2999232"/>
            <a:ext cx="13716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>
                <a:solidFill>
                  <a:srgbClr val="17365D"/>
                </a:solidFill>
                <a:latin typeface="Aptos"/>
              </a:rPr>
              <a:t>Cliente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4343400"/>
            <a:ext cx="106070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Eficiência operacional • produtividade • previsibilidade • segurança • rentabilidade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6D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1F6D7A"/>
                </a:solidFill>
              </a:defRPr>
            </a:pPr>
            <a:r>
              <a:t>TECNOLOGIA • BI • DATA ANALYTICS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365D"/>
                </a:solidFill>
              </a:defRPr>
            </a:pPr>
            <a:r>
              <a:t>Excel, Power BI e Análise de Dados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72768"/>
            <a:ext cx="1060704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0">
                <a:solidFill>
                  <a:srgbClr val="5C6A76"/>
                </a:solidFill>
              </a:defRPr>
            </a:pPr>
            <a:r>
              <a:t>Transformação de dados operacionais e financeiros em indicadores, análises e informação gerencial para suporte à tomada de decisão.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423160"/>
            <a:ext cx="5074920" cy="1417320"/>
          </a:xfrm>
          <a:prstGeom prst="roundRect">
            <a:avLst/>
          </a:prstGeom>
          <a:solidFill>
            <a:srgbClr val="F2F6F8"/>
          </a:solidFill>
          <a:ln>
            <a:solidFill>
              <a:srgbClr val="DA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2587752"/>
            <a:ext cx="4663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7365D"/>
                </a:solidFill>
              </a:defRPr>
            </a:pPr>
            <a:r>
              <a:t>EXCEL AVANÇADO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926080"/>
            <a:ext cx="47875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5C6A76"/>
                </a:solidFill>
              </a:defRPr>
            </a:pPr>
            <a:r>
              <a:rPr sz="1200" dirty="0" err="1"/>
              <a:t>Modelagem</a:t>
            </a:r>
            <a:r>
              <a:rPr sz="1200" dirty="0"/>
              <a:t> e </a:t>
            </a:r>
            <a:r>
              <a:rPr sz="1200" dirty="0" err="1"/>
              <a:t>tratamento</a:t>
            </a:r>
            <a:r>
              <a:rPr sz="1200" dirty="0"/>
              <a:t> de bases, </a:t>
            </a:r>
            <a:r>
              <a:rPr sz="1200" dirty="0" err="1"/>
              <a:t>fórmulas</a:t>
            </a:r>
            <a:r>
              <a:rPr sz="1200" dirty="0"/>
              <a:t> e </a:t>
            </a:r>
            <a:r>
              <a:rPr sz="1200" dirty="0" err="1"/>
              <a:t>funções</a:t>
            </a:r>
            <a:r>
              <a:rPr sz="1200" dirty="0"/>
              <a:t>, </a:t>
            </a:r>
            <a:r>
              <a:rPr sz="1200" dirty="0" err="1"/>
              <a:t>tabelas</a:t>
            </a:r>
            <a:r>
              <a:rPr sz="1200" dirty="0"/>
              <a:t> </a:t>
            </a:r>
            <a:r>
              <a:rPr sz="1200" dirty="0" err="1"/>
              <a:t>dinâmicas</a:t>
            </a:r>
            <a:r>
              <a:rPr sz="1200" dirty="0"/>
              <a:t>, </a:t>
            </a:r>
            <a:r>
              <a:rPr sz="1200" dirty="0" err="1"/>
              <a:t>cruzamento</a:t>
            </a:r>
            <a:r>
              <a:rPr sz="1200" dirty="0"/>
              <a:t> de dados, </a:t>
            </a:r>
            <a:r>
              <a:rPr sz="1200" dirty="0" err="1"/>
              <a:t>controles</a:t>
            </a:r>
            <a:r>
              <a:rPr sz="1200" dirty="0"/>
              <a:t>, </a:t>
            </a:r>
            <a:r>
              <a:rPr sz="1200" dirty="0" err="1"/>
              <a:t>análises</a:t>
            </a:r>
            <a:r>
              <a:rPr sz="1200" dirty="0"/>
              <a:t> de </a:t>
            </a:r>
            <a:r>
              <a:rPr sz="1200" dirty="0" err="1"/>
              <a:t>cenários</a:t>
            </a:r>
            <a:r>
              <a:rPr sz="1200" dirty="0"/>
              <a:t>, </a:t>
            </a:r>
            <a:r>
              <a:rPr sz="1200" dirty="0" err="1"/>
              <a:t>indicadores</a:t>
            </a:r>
            <a:r>
              <a:rPr sz="1200" dirty="0"/>
              <a:t>, </a:t>
            </a:r>
            <a:r>
              <a:rPr sz="1200" dirty="0" err="1"/>
              <a:t>relatórios</a:t>
            </a:r>
            <a:r>
              <a:rPr sz="1200" dirty="0"/>
              <a:t> e dashboards </a:t>
            </a:r>
            <a:r>
              <a:rPr sz="1200" dirty="0" err="1"/>
              <a:t>gerenciais</a:t>
            </a:r>
            <a:r>
              <a:rPr sz="1200"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2423160"/>
            <a:ext cx="5074920" cy="1417320"/>
          </a:xfrm>
          <a:prstGeom prst="roundRect">
            <a:avLst/>
          </a:prstGeom>
          <a:solidFill>
            <a:srgbClr val="F2F6F8"/>
          </a:solidFill>
          <a:ln>
            <a:solidFill>
              <a:srgbClr val="DA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27648" y="2587752"/>
            <a:ext cx="4663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7365D"/>
                </a:solidFill>
              </a:defRPr>
            </a:pPr>
            <a:r>
              <a:t>POWER BI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7649" y="2926080"/>
            <a:ext cx="49342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5C6A76"/>
                </a:solidFill>
              </a:defRPr>
            </a:pPr>
            <a:r>
              <a:rPr sz="1200"/>
              <a:t>Construção e utilização de dashboards e painéis executivos para acompanhamento de KPIs, tendências, desvios, comparativos, desempenho operacional e visão econômico-financeira.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60520"/>
            <a:ext cx="5074920" cy="1417320"/>
          </a:xfrm>
          <a:prstGeom prst="roundRect">
            <a:avLst/>
          </a:prstGeom>
          <a:solidFill>
            <a:srgbClr val="F2F6F8"/>
          </a:solidFill>
          <a:ln>
            <a:solidFill>
              <a:srgbClr val="DA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7" y="4325112"/>
            <a:ext cx="4663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7365D"/>
                </a:solidFill>
              </a:defRPr>
            </a:pPr>
            <a:r>
              <a:t>ANÁLISE OPERACIONAL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" y="4663440"/>
            <a:ext cx="4663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5C6A76"/>
                </a:solidFill>
              </a:defRPr>
            </a:pPr>
            <a:r>
              <a:rPr sz="1200"/>
              <a:t>Custos logísticos, produtividade, utilização de ativos, disponibilidade, manutenção, combustível, estoques, transportes, OTIF, SLA, Lead Time e performance de fornecedores.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26480" y="4160520"/>
            <a:ext cx="5074920" cy="1417320"/>
          </a:xfrm>
          <a:prstGeom prst="roundRect">
            <a:avLst/>
          </a:prstGeom>
          <a:solidFill>
            <a:srgbClr val="F2F6F8"/>
          </a:solidFill>
          <a:ln>
            <a:solidFill>
              <a:srgbClr val="DAE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27648" y="4325112"/>
            <a:ext cx="46634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7365D"/>
                </a:solidFill>
              </a:defRPr>
            </a:pPr>
            <a:r>
              <a:t>ANÁLISE FINANCEIRA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7648" y="4663440"/>
            <a:ext cx="4663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0">
                <a:solidFill>
                  <a:srgbClr val="5C6A76"/>
                </a:solidFill>
              </a:defRPr>
            </a:pPr>
            <a:r>
              <a:rPr sz="1200"/>
              <a:t>Receitas, custos, despesas, margens, Budget vs. Actual, Forecast, CAPEX, OPEX, rentabilidade por operação, contrato, cliente, unidade e centro de custo.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598932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1F6D7A"/>
                </a:solidFill>
              </a:defRPr>
            </a:pPr>
            <a:r>
              <a:t>DADOS → INDICADORES → ANÁLISE → INSIGHTS → DECISÃO → RESULTADOS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6446520"/>
            <a:ext cx="109728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 b="0">
                <a:solidFill>
                  <a:srgbClr val="5C6A76"/>
                </a:solidFill>
              </a:defRPr>
            </a:pPr>
            <a:r>
              <a:t>MARCOS FREITAS • PORTFÓLIO EXECUTIVO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11480"/>
            <a:ext cx="2743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1F6D7A"/>
                </a:solidFill>
                <a:latin typeface="Aptos"/>
              </a:rPr>
              <a:t>CONTATO PROFISSIONAL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749808"/>
            <a:ext cx="1060704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17365D"/>
                </a:solidFill>
                <a:latin typeface="Aptos"/>
              </a:rPr>
              <a:t>Marcos Freitas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09960" y="438912"/>
            <a:ext cx="4114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1">
                <a:solidFill>
                  <a:srgbClr val="5F707E"/>
                </a:solidFill>
                <a:latin typeface="Aptos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417320"/>
            <a:ext cx="65836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1">
                <a:solidFill>
                  <a:srgbClr val="17365D"/>
                </a:solidFill>
                <a:latin typeface="Aptos"/>
              </a:rPr>
              <a:t>Executivo de Logística, Supply Chain, Transportes e Operações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240280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6D7A"/>
                </a:solidFill>
                <a:latin typeface="Aptos"/>
              </a:rPr>
              <a:t>E-mail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88920" y="2240280"/>
            <a:ext cx="6766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marcospfreitas@gmail.com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43200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6D7A"/>
                </a:solidFill>
                <a:latin typeface="Aptos"/>
              </a:rPr>
              <a:t>E-mail corporativo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2743200"/>
            <a:ext cx="6766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marcos.freitas@jrsocram.com.br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3246120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6D7A"/>
                </a:solidFill>
                <a:latin typeface="Aptos"/>
              </a:rPr>
              <a:t>Telefone / WhatsApp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8920" y="3246120"/>
            <a:ext cx="6766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+55 11 97453-1191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749040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6D7A"/>
                </a:solidFill>
                <a:latin typeface="Aptos"/>
              </a:rPr>
              <a:t>Portfólio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920" y="3749040"/>
            <a:ext cx="6766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portifolio-marcos-freitas.netlify.app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251960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6D7A"/>
                </a:solidFill>
                <a:latin typeface="Aptos"/>
              </a:rPr>
              <a:t>LinkedIn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8920" y="4251960"/>
            <a:ext cx="6766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linkedin.com/in/marcos-freitas-aba98b20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754880"/>
            <a:ext cx="1920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1F6D7A"/>
                </a:solidFill>
                <a:latin typeface="Aptos"/>
              </a:rPr>
              <a:t>Site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8920" y="4754880"/>
            <a:ext cx="6766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23303D"/>
                </a:solidFill>
                <a:latin typeface="Aptos"/>
              </a:rPr>
              <a:t>www.jrsocram.com.br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5577840"/>
            <a:ext cx="10424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17365D"/>
                </a:solidFill>
                <a:latin typeface="Aptos"/>
              </a:rPr>
              <a:t>EFICIÊNCIA QUE IMPACTA O SEU RESULTADO.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6510528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>
                <a:solidFill>
                  <a:srgbClr val="5F707E"/>
                </a:solidFill>
                <a:latin typeface="Aptos"/>
              </a:rPr>
              <a:t>MARCOS FREITAS  •  PORTFÓLIO EXECUTIVO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6510528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>
                <a:solidFill>
                  <a:srgbClr val="5F707E"/>
                </a:solidFill>
                <a:latin typeface="Aptos"/>
              </a:rPr>
              <a:t>Logística | Supply Chain | Operações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1015</Words>
  <Application>Microsoft Office PowerPoint</Application>
  <PresentationFormat>Widescreen</PresentationFormat>
  <Paragraphs>170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Freitas</cp:lastModifiedBy>
  <cp:revision>2</cp:revision>
  <dcterms:created xsi:type="dcterms:W3CDTF">2013-01-27T09:14:16Z</dcterms:created>
  <dcterms:modified xsi:type="dcterms:W3CDTF">2026-09-10T23:17:55Z</dcterms:modified>
  <cp:category/>
</cp:coreProperties>
</file>